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08" r:id="rId35"/>
    <p:sldId id="269" r:id="rId36"/>
    <p:sldId id="346" r:id="rId37"/>
    <p:sldId id="345" r:id="rId38"/>
    <p:sldId id="284" r:id="rId39"/>
    <p:sldId id="285" r:id="rId40"/>
    <p:sldId id="286" r:id="rId41"/>
    <p:sldId id="318" r:id="rId42"/>
    <p:sldId id="287" r:id="rId43"/>
    <p:sldId id="309" r:id="rId44"/>
    <p:sldId id="310" r:id="rId45"/>
    <p:sldId id="312" r:id="rId46"/>
    <p:sldId id="311" r:id="rId47"/>
    <p:sldId id="313" r:id="rId48"/>
    <p:sldId id="314" r:id="rId49"/>
    <p:sldId id="315" r:id="rId50"/>
    <p:sldId id="316" r:id="rId51"/>
    <p:sldId id="317" r:id="rId52"/>
    <p:sldId id="319" r:id="rId53"/>
    <p:sldId id="320" r:id="rId54"/>
    <p:sldId id="321" r:id="rId55"/>
    <p:sldId id="322" r:id="rId56"/>
    <p:sldId id="323" r:id="rId57"/>
    <p:sldId id="324" r:id="rId58"/>
    <p:sldId id="326" r:id="rId59"/>
    <p:sldId id="327" r:id="rId60"/>
    <p:sldId id="328" r:id="rId61"/>
    <p:sldId id="288" r:id="rId62"/>
    <p:sldId id="330" r:id="rId63"/>
    <p:sldId id="331" r:id="rId64"/>
    <p:sldId id="332" r:id="rId65"/>
    <p:sldId id="333" r:id="rId66"/>
    <p:sldId id="338" r:id="rId67"/>
    <p:sldId id="334" r:id="rId68"/>
    <p:sldId id="335" r:id="rId69"/>
    <p:sldId id="336" r:id="rId70"/>
    <p:sldId id="337" r:id="rId71"/>
    <p:sldId id="339" r:id="rId72"/>
    <p:sldId id="340" r:id="rId73"/>
    <p:sldId id="290" r:id="rId74"/>
    <p:sldId id="341" r:id="rId75"/>
    <p:sldId id="291" r:id="rId76"/>
    <p:sldId id="342" r:id="rId77"/>
    <p:sldId id="347" r:id="rId78"/>
    <p:sldId id="34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and I am excited to be with you today. I am a senior data analyst at the University of Arizona, and an adjunct faculty member at the College for Creative Studies where I teach graduate classes on data visualization.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adjust the x mapping, using the </a:t>
            </a:r>
            <a:r>
              <a:rPr lang="en-US" dirty="0" err="1"/>
              <a:t>hjust</a:t>
            </a:r>
            <a:r>
              <a:rPr lang="en-US" dirty="0"/>
              <a:t> argument (which changes the horizontal justification of the text), and add adjust the coordinate system as well as the theme, which determine how the plot looks. We’ll get more into the coordinate and theme functions tomorrow. </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1132808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38</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39</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average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avg_enrl</a:t>
            </a:r>
            <a:r>
              <a:rPr lang="en-US" dirty="0"/>
              <a:t> on the y-axis. Then we can reorder the x-axis values by the </a:t>
            </a:r>
            <a:r>
              <a:rPr lang="en-US" dirty="0" err="1"/>
              <a:t>avg_enrl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avg_enrl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average enrollment by locale/urban area. Now we’re going to look at average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3/10/2021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3/10/2021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008295" y="1825625"/>
            <a:ext cx="6175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a:xfrm>
            <a:off x="643467" y="321734"/>
            <a:ext cx="10905066" cy="1135737"/>
          </a:xfrm>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a:xfrm>
            <a:off x="643467" y="1782981"/>
            <a:ext cx="10905066" cy="4393982"/>
          </a:xfrm>
        </p:spPr>
        <p:txBody>
          <a:bodyPr>
            <a:normAutofit/>
          </a:bodyPr>
          <a:lstStyle/>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782763"/>
            <a:ext cx="6567961" cy="4394200"/>
          </a:xfrm>
          <a:prstGeom prst="rect">
            <a:avLst/>
          </a:prstGeom>
        </p:spPr>
      </p:pic>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2433126" y="2872424"/>
            <a:ext cx="7325747" cy="225774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2566495" y="2986740"/>
            <a:ext cx="7059010" cy="2029108"/>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2571258" y="2953398"/>
            <a:ext cx="7049484" cy="2095792"/>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1494008" y="1782763"/>
            <a:ext cx="9203984" cy="43942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1696180" y="1825625"/>
            <a:ext cx="8799640" cy="4351338"/>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4" y="1825625"/>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2585547" y="3015319"/>
            <a:ext cx="7020905" cy="197195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1582164" y="1825625"/>
            <a:ext cx="9027672" cy="4351338"/>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1548520" y="1825625"/>
            <a:ext cx="9094959" cy="4351338"/>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1547974" y="1825625"/>
            <a:ext cx="9096051" cy="4351338"/>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1644155" y="1825625"/>
            <a:ext cx="8903689" cy="4351338"/>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1472321" y="1825625"/>
            <a:ext cx="9247358" cy="4351338"/>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C001C528-0E06-438D-BA02-401FFE5E06B8}"/>
              </a:ext>
            </a:extLst>
          </p:cNvPr>
          <p:cNvPicPr>
            <a:picLocks noGrp="1" noChangeAspect="1"/>
          </p:cNvPicPr>
          <p:nvPr>
            <p:ph idx="1"/>
          </p:nvPr>
        </p:nvPicPr>
        <p:blipFill rotWithShape="1">
          <a:blip r:embed="rId3"/>
          <a:srcRect b="188"/>
          <a:stretch/>
        </p:blipFill>
        <p:spPr>
          <a:xfrm>
            <a:off x="1624646" y="1825625"/>
            <a:ext cx="8942707" cy="4343163"/>
          </a:xfrm>
          <a:prstGeom prst="rect">
            <a:avLst/>
          </a:prstGeom>
        </p:spPr>
      </p:pic>
    </p:spTree>
    <p:extLst>
      <p:ext uri="{BB962C8B-B14F-4D97-AF65-F5344CB8AC3E}">
        <p14:creationId xmlns:p14="http://schemas.microsoft.com/office/powerpoint/2010/main" val="3134680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782763"/>
            <a:ext cx="6279325" cy="439420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1468728" y="1782763"/>
            <a:ext cx="9254545" cy="43942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1588614" y="1825625"/>
            <a:ext cx="9014771" cy="4351338"/>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1534408" y="1825625"/>
            <a:ext cx="9123183" cy="4351338"/>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1487425" y="1825625"/>
            <a:ext cx="9217150" cy="4351338"/>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5" name="Content Placeholder 4">
            <a:extLst>
              <a:ext uri="{FF2B5EF4-FFF2-40B4-BE49-F238E27FC236}">
                <a16:creationId xmlns:a16="http://schemas.microsoft.com/office/drawing/2014/main" id="{4A4D8DC7-65A4-47FA-BE7F-D7A2FCC92C7A}"/>
              </a:ext>
            </a:extLst>
          </p:cNvPr>
          <p:cNvPicPr>
            <a:picLocks noGrp="1" noChangeAspect="1"/>
          </p:cNvPicPr>
          <p:nvPr>
            <p:ph idx="1"/>
          </p:nvPr>
        </p:nvPicPr>
        <p:blipFill>
          <a:blip r:embed="rId3"/>
          <a:stretch>
            <a:fillRect/>
          </a:stretch>
        </p:blipFill>
        <p:spPr>
          <a:xfrm>
            <a:off x="838200" y="2402563"/>
            <a:ext cx="10515600" cy="3197462"/>
          </a:xfrm>
          <a:prstGeom prst="rect">
            <a:avLst/>
          </a:prstGeom>
        </p:spPr>
      </p:pic>
    </p:spTree>
    <p:extLst>
      <p:ext uri="{BB962C8B-B14F-4D97-AF65-F5344CB8AC3E}">
        <p14:creationId xmlns:p14="http://schemas.microsoft.com/office/powerpoint/2010/main" val="281037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7" name="Content Placeholder 6">
            <a:extLst>
              <a:ext uri="{FF2B5EF4-FFF2-40B4-BE49-F238E27FC236}">
                <a16:creationId xmlns:a16="http://schemas.microsoft.com/office/drawing/2014/main" id="{358D6B87-DA50-453C-A557-CC729746C578}"/>
              </a:ext>
            </a:extLst>
          </p:cNvPr>
          <p:cNvPicPr>
            <a:picLocks noGrp="1" noChangeAspect="1"/>
          </p:cNvPicPr>
          <p:nvPr>
            <p:ph idx="1"/>
          </p:nvPr>
        </p:nvPicPr>
        <p:blipFill>
          <a:blip r:embed="rId3"/>
          <a:stretch>
            <a:fillRect/>
          </a:stretch>
        </p:blipFill>
        <p:spPr>
          <a:xfrm>
            <a:off x="1578234" y="1825625"/>
            <a:ext cx="9035532" cy="4351338"/>
          </a:xfrm>
          <a:prstGeom prst="rect">
            <a:avLst/>
          </a:prstGeom>
        </p:spPr>
      </p:pic>
    </p:spTree>
    <p:extLst>
      <p:ext uri="{BB962C8B-B14F-4D97-AF65-F5344CB8AC3E}">
        <p14:creationId xmlns:p14="http://schemas.microsoft.com/office/powerpoint/2010/main" val="2137391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825625"/>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1717541" y="1825625"/>
            <a:ext cx="8756917" cy="4351338"/>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1741657" y="1825625"/>
            <a:ext cx="8708685" cy="4351338"/>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1656542" y="1825625"/>
            <a:ext cx="8878916" cy="4351338"/>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1513725" y="1825625"/>
            <a:ext cx="9164549" cy="4351338"/>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pic>
        <p:nvPicPr>
          <p:cNvPr id="5" name="Content Placeholder 4">
            <a:extLst>
              <a:ext uri="{FF2B5EF4-FFF2-40B4-BE49-F238E27FC236}">
                <a16:creationId xmlns:a16="http://schemas.microsoft.com/office/drawing/2014/main" id="{B711CA34-7254-4734-B3AE-8D86780618AD}"/>
              </a:ext>
            </a:extLst>
          </p:cNvPr>
          <p:cNvPicPr>
            <a:picLocks noGrp="1" noChangeAspect="1"/>
          </p:cNvPicPr>
          <p:nvPr>
            <p:ph idx="1"/>
          </p:nvPr>
        </p:nvPicPr>
        <p:blipFill>
          <a:blip r:embed="rId3"/>
          <a:stretch>
            <a:fillRect/>
          </a:stretch>
        </p:blipFill>
        <p:spPr>
          <a:xfrm>
            <a:off x="4488045" y="1825625"/>
            <a:ext cx="3215910" cy="4351338"/>
          </a:xfrm>
          <a:prstGeom prst="rect">
            <a:avLst/>
          </a:prstGeom>
        </p:spPr>
      </p:pic>
    </p:spTree>
    <p:extLst>
      <p:ext uri="{BB962C8B-B14F-4D97-AF65-F5344CB8AC3E}">
        <p14:creationId xmlns:p14="http://schemas.microsoft.com/office/powerpoint/2010/main" val="467891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F15A3210-75E5-4310-91D4-6545715D3656}"/>
              </a:ext>
            </a:extLst>
          </p:cNvPr>
          <p:cNvPicPr>
            <a:picLocks noGrp="1" noChangeAspect="1"/>
          </p:cNvPicPr>
          <p:nvPr>
            <p:ph idx="1"/>
          </p:nvPr>
        </p:nvPicPr>
        <p:blipFill>
          <a:blip r:embed="rId3"/>
          <a:stretch>
            <a:fillRect/>
          </a:stretch>
        </p:blipFill>
        <p:spPr>
          <a:xfrm>
            <a:off x="1508447" y="1825625"/>
            <a:ext cx="9175106" cy="4351338"/>
          </a:xfrm>
          <a:prstGeom prst="rect">
            <a:avLst/>
          </a:prstGeom>
        </p:spPr>
      </p:pic>
    </p:spTree>
    <p:extLst>
      <p:ext uri="{BB962C8B-B14F-4D97-AF65-F5344CB8AC3E}">
        <p14:creationId xmlns:p14="http://schemas.microsoft.com/office/powerpoint/2010/main" val="3780385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5" name="Content Placeholder 4">
            <a:extLst>
              <a:ext uri="{FF2B5EF4-FFF2-40B4-BE49-F238E27FC236}">
                <a16:creationId xmlns:a16="http://schemas.microsoft.com/office/drawing/2014/main" id="{EC975B4A-E7DB-4138-8552-CAEEE40073FA}"/>
              </a:ext>
            </a:extLst>
          </p:cNvPr>
          <p:cNvPicPr>
            <a:picLocks noGrp="1" noChangeAspect="1"/>
          </p:cNvPicPr>
          <p:nvPr>
            <p:ph idx="1"/>
          </p:nvPr>
        </p:nvPicPr>
        <p:blipFill>
          <a:blip r:embed="rId3"/>
          <a:stretch>
            <a:fillRect/>
          </a:stretch>
        </p:blipFill>
        <p:spPr>
          <a:xfrm>
            <a:off x="1527095" y="1825625"/>
            <a:ext cx="9137809" cy="4351338"/>
          </a:xfrm>
          <a:prstGeom prst="rect">
            <a:avLst/>
          </a:prstGeom>
        </p:spPr>
      </p:pic>
    </p:spTree>
    <p:extLst>
      <p:ext uri="{BB962C8B-B14F-4D97-AF65-F5344CB8AC3E}">
        <p14:creationId xmlns:p14="http://schemas.microsoft.com/office/powerpoint/2010/main" val="3658296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196E9C8E-9414-4F8C-86E7-191E2092579F}"/>
              </a:ext>
            </a:extLst>
          </p:cNvPr>
          <p:cNvPicPr>
            <a:picLocks noGrp="1" noChangeAspect="1"/>
          </p:cNvPicPr>
          <p:nvPr>
            <p:ph idx="1"/>
          </p:nvPr>
        </p:nvPicPr>
        <p:blipFill>
          <a:blip r:embed="rId3"/>
          <a:stretch>
            <a:fillRect/>
          </a:stretch>
        </p:blipFill>
        <p:spPr>
          <a:xfrm>
            <a:off x="1456432" y="1825625"/>
            <a:ext cx="9279135" cy="4351338"/>
          </a:xfrm>
          <a:prstGeom prst="rect">
            <a:avLst/>
          </a:prstGeom>
        </p:spPr>
      </p:pic>
    </p:spTree>
    <p:extLst>
      <p:ext uri="{BB962C8B-B14F-4D97-AF65-F5344CB8AC3E}">
        <p14:creationId xmlns:p14="http://schemas.microsoft.com/office/powerpoint/2010/main" val="651535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5" name="Content Placeholder 4">
            <a:extLst>
              <a:ext uri="{FF2B5EF4-FFF2-40B4-BE49-F238E27FC236}">
                <a16:creationId xmlns:a16="http://schemas.microsoft.com/office/drawing/2014/main" id="{3C24B096-AFA9-419C-A8EB-1E982BE17060}"/>
              </a:ext>
            </a:extLst>
          </p:cNvPr>
          <p:cNvPicPr>
            <a:picLocks noGrp="1" noChangeAspect="1"/>
          </p:cNvPicPr>
          <p:nvPr>
            <p:ph idx="1"/>
          </p:nvPr>
        </p:nvPicPr>
        <p:blipFill>
          <a:blip r:embed="rId3"/>
          <a:stretch>
            <a:fillRect/>
          </a:stretch>
        </p:blipFill>
        <p:spPr>
          <a:xfrm>
            <a:off x="1495493" y="1825625"/>
            <a:ext cx="9201013" cy="4351338"/>
          </a:xfrm>
          <a:prstGeom prst="rect">
            <a:avLst/>
          </a:prstGeom>
        </p:spPr>
      </p:pic>
    </p:spTree>
    <p:extLst>
      <p:ext uri="{BB962C8B-B14F-4D97-AF65-F5344CB8AC3E}">
        <p14:creationId xmlns:p14="http://schemas.microsoft.com/office/powerpoint/2010/main" val="312621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39" y="1825625"/>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1567720" y="1782763"/>
            <a:ext cx="9056561" cy="43942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1559821" y="1825625"/>
            <a:ext cx="9072357" cy="4351338"/>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1540216" y="1825625"/>
            <a:ext cx="9111567" cy="4351338"/>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1568912" y="1825625"/>
            <a:ext cx="9054176" cy="4351338"/>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1469613" y="1825625"/>
            <a:ext cx="9252773" cy="4351338"/>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1529819" y="1825625"/>
            <a:ext cx="9132362" cy="4351338"/>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1555081" y="1825625"/>
            <a:ext cx="9081838" cy="4351338"/>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1581487" y="1825625"/>
            <a:ext cx="9029026" cy="4351338"/>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254A0DD3-88CE-4B95-AD8D-C843F9B7D4D8}"/>
              </a:ext>
            </a:extLst>
          </p:cNvPr>
          <p:cNvPicPr>
            <a:picLocks noGrp="1" noChangeAspect="1"/>
          </p:cNvPicPr>
          <p:nvPr>
            <p:ph idx="1"/>
          </p:nvPr>
        </p:nvPicPr>
        <p:blipFill>
          <a:blip r:embed="rId3"/>
          <a:stretch>
            <a:fillRect/>
          </a:stretch>
        </p:blipFill>
        <p:spPr>
          <a:xfrm>
            <a:off x="1539182" y="1825625"/>
            <a:ext cx="9113636" cy="4351338"/>
          </a:xfrm>
          <a:prstGeom prst="rect">
            <a:avLst/>
          </a:prstGeom>
        </p:spPr>
      </p:pic>
    </p:spTree>
    <p:extLst>
      <p:ext uri="{BB962C8B-B14F-4D97-AF65-F5344CB8AC3E}">
        <p14:creationId xmlns:p14="http://schemas.microsoft.com/office/powerpoint/2010/main" val="422431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8413" y="1321553"/>
            <a:ext cx="8475173" cy="534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AAE188ED-A7EE-40E6-8602-1ADEE615A301}"/>
              </a:ext>
            </a:extLst>
          </p:cNvPr>
          <p:cNvPicPr>
            <a:picLocks noGrp="1" noChangeAspect="1"/>
          </p:cNvPicPr>
          <p:nvPr>
            <p:ph idx="1"/>
          </p:nvPr>
        </p:nvPicPr>
        <p:blipFill>
          <a:blip r:embed="rId3"/>
          <a:stretch>
            <a:fillRect/>
          </a:stretch>
        </p:blipFill>
        <p:spPr>
          <a:xfrm>
            <a:off x="1538896" y="1825625"/>
            <a:ext cx="9114207" cy="4351338"/>
          </a:xfrm>
          <a:prstGeom prst="rect">
            <a:avLst/>
          </a:prstGeom>
        </p:spPr>
      </p:pic>
    </p:spTree>
    <p:extLst>
      <p:ext uri="{BB962C8B-B14F-4D97-AF65-F5344CB8AC3E}">
        <p14:creationId xmlns:p14="http://schemas.microsoft.com/office/powerpoint/2010/main" val="2860997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3E519A4F-86D4-455A-9B7F-E9D17299EC79}"/>
              </a:ext>
            </a:extLst>
          </p:cNvPr>
          <p:cNvPicPr>
            <a:picLocks noGrp="1" noChangeAspect="1"/>
          </p:cNvPicPr>
          <p:nvPr>
            <p:ph idx="1"/>
          </p:nvPr>
        </p:nvPicPr>
        <p:blipFill>
          <a:blip r:embed="rId3"/>
          <a:stretch>
            <a:fillRect/>
          </a:stretch>
        </p:blipFill>
        <p:spPr>
          <a:xfrm>
            <a:off x="1528011" y="1825625"/>
            <a:ext cx="9135978" cy="4351338"/>
          </a:xfrm>
          <a:prstGeom prst="rect">
            <a:avLst/>
          </a:prstGeom>
        </p:spPr>
      </p:pic>
    </p:spTree>
    <p:extLst>
      <p:ext uri="{BB962C8B-B14F-4D97-AF65-F5344CB8AC3E}">
        <p14:creationId xmlns:p14="http://schemas.microsoft.com/office/powerpoint/2010/main" val="17180474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E19A2E05-177D-4476-AE10-2CE70AD92EE7}"/>
              </a:ext>
            </a:extLst>
          </p:cNvPr>
          <p:cNvPicPr>
            <a:picLocks noGrp="1" noChangeAspect="1"/>
          </p:cNvPicPr>
          <p:nvPr>
            <p:ph idx="1"/>
          </p:nvPr>
        </p:nvPicPr>
        <p:blipFill>
          <a:blip r:embed="rId3"/>
          <a:stretch>
            <a:fillRect/>
          </a:stretch>
        </p:blipFill>
        <p:spPr>
          <a:xfrm>
            <a:off x="1511774" y="1825625"/>
            <a:ext cx="9168452" cy="4351338"/>
          </a:xfrm>
          <a:prstGeom prst="rect">
            <a:avLst/>
          </a:prstGeom>
        </p:spPr>
      </p:pic>
    </p:spTree>
    <p:extLst>
      <p:ext uri="{BB962C8B-B14F-4D97-AF65-F5344CB8AC3E}">
        <p14:creationId xmlns:p14="http://schemas.microsoft.com/office/powerpoint/2010/main" val="2817875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4" name="Content Placeholder 3">
            <a:extLst>
              <a:ext uri="{FF2B5EF4-FFF2-40B4-BE49-F238E27FC236}">
                <a16:creationId xmlns:a16="http://schemas.microsoft.com/office/drawing/2014/main" id="{F785AEB4-F4FF-498F-9B45-F1F2F20AF1C3}"/>
              </a:ext>
            </a:extLst>
          </p:cNvPr>
          <p:cNvPicPr>
            <a:picLocks noGrp="1" noChangeAspect="1"/>
          </p:cNvPicPr>
          <p:nvPr>
            <p:ph idx="1"/>
          </p:nvPr>
        </p:nvPicPr>
        <p:blipFill>
          <a:blip r:embed="rId3"/>
          <a:stretch>
            <a:fillRect/>
          </a:stretch>
        </p:blipFill>
        <p:spPr>
          <a:xfrm>
            <a:off x="1253035" y="1779205"/>
            <a:ext cx="9685931" cy="4195956"/>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descr="Graphical user interface, application, table, Excel&#10;&#10;Description automatically generated">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929" y="1825625"/>
            <a:ext cx="6962141" cy="4351338"/>
          </a:xfrm>
        </p:spPr>
      </p:pic>
    </p:spTree>
    <p:extLst>
      <p:ext uri="{BB962C8B-B14F-4D97-AF65-F5344CB8AC3E}">
        <p14:creationId xmlns:p14="http://schemas.microsoft.com/office/powerpoint/2010/main" val="2296134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3411217" y="1825625"/>
            <a:ext cx="5369566" cy="4351338"/>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618</TotalTime>
  <Words>5175</Words>
  <Application>Microsoft Office PowerPoint</Application>
  <PresentationFormat>Widescreen</PresentationFormat>
  <Paragraphs>447</Paragraphs>
  <Slides>78</Slides>
  <Notes>73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71</cp:revision>
  <dcterms:created xsi:type="dcterms:W3CDTF">2021-03-06T21:07:36Z</dcterms:created>
  <dcterms:modified xsi:type="dcterms:W3CDTF">2021-03-10T19:32:41Z</dcterms:modified>
</cp:coreProperties>
</file>